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15" r:id="rId3"/>
    <p:sldId id="312" r:id="rId4"/>
    <p:sldId id="321" r:id="rId5"/>
    <p:sldId id="313" r:id="rId6"/>
    <p:sldId id="303" r:id="rId7"/>
    <p:sldId id="310" r:id="rId8"/>
    <p:sldId id="311" r:id="rId9"/>
    <p:sldId id="304" r:id="rId10"/>
    <p:sldId id="316" r:id="rId11"/>
    <p:sldId id="305" r:id="rId12"/>
    <p:sldId id="317" r:id="rId13"/>
    <p:sldId id="324" r:id="rId14"/>
    <p:sldId id="322" r:id="rId15"/>
    <p:sldId id="318" r:id="rId16"/>
    <p:sldId id="323" r:id="rId17"/>
    <p:sldId id="320" r:id="rId18"/>
  </p:sldIdLst>
  <p:sldSz cx="10693400" cy="7569200"/>
  <p:notesSz cx="10693400" cy="75692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>
      <p:cViewPr varScale="1">
        <p:scale>
          <a:sx n="106" d="100"/>
          <a:sy n="106" d="100"/>
        </p:scale>
        <p:origin x="1736" y="176"/>
      </p:cViewPr>
      <p:guideLst>
        <p:guide orient="horz" pos="2880"/>
        <p:guide pos="216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6452"/>
            <a:ext cx="9089390" cy="1589531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8752"/>
            <a:ext cx="7485379" cy="189230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7/21/19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/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7/21/19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40916"/>
            <a:ext cx="4651629" cy="499567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0" y="1740916"/>
            <a:ext cx="4651629" cy="499567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7/21/19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7/21/19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7/21/19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04043" y="1281938"/>
            <a:ext cx="9085313" cy="641937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71683" y="2583434"/>
            <a:ext cx="8750033" cy="2863023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635756" y="7039356"/>
            <a:ext cx="3421887" cy="37846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39356"/>
            <a:ext cx="2459482" cy="37846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7/21/19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699248" y="7039356"/>
            <a:ext cx="2459482" cy="37846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octestNJU/MOOCTEST-2019-Test-Competition/blob/master/JUnit-tutorial.pdf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octest.net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51000" y="2413000"/>
            <a:ext cx="7391400" cy="29718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algn="ctr"/>
            <a:r>
              <a:rPr lang="en-US" altLang="zh-CN" sz="3600" i="1" dirty="0">
                <a:latin typeface="Arial" panose="020B0604020202020204" pitchFamily="34" charset="0"/>
                <a:cs typeface="Arial" panose="020B0604020202020204" pitchFamily="34" charset="0"/>
              </a:rPr>
              <a:t>The Third IEEE International Contest on Software Testing (ISTC)</a:t>
            </a:r>
          </a:p>
          <a:p>
            <a:pPr marL="12700" algn="ctr"/>
            <a:endParaRPr lang="en-US" altLang="zh-CN" sz="36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700" algn="ctr"/>
            <a:r>
              <a:rPr lang="en-US" sz="3600" i="1" dirty="0">
                <a:latin typeface="Arial" panose="020B0604020202020204" pitchFamily="34" charset="0"/>
                <a:cs typeface="Arial" panose="020B0604020202020204" pitchFamily="34" charset="0"/>
              </a:rPr>
              <a:t>Tutorial &amp; Practice Guide</a:t>
            </a:r>
          </a:p>
        </p:txBody>
      </p:sp>
      <p:sp>
        <p:nvSpPr>
          <p:cNvPr id="3" name="object 3"/>
          <p:cNvSpPr/>
          <p:nvPr/>
        </p:nvSpPr>
        <p:spPr>
          <a:xfrm>
            <a:off x="9023" y="771144"/>
            <a:ext cx="1336547" cy="14698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9113F2-F7FE-D744-A290-B9C53C16F6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22" t="18019" r="15795" b="26016"/>
          <a:stretch/>
        </p:blipFill>
        <p:spPr>
          <a:xfrm>
            <a:off x="1187448" y="2184400"/>
            <a:ext cx="8318501" cy="5225725"/>
          </a:xfrm>
          <a:prstGeom prst="rect">
            <a:avLst/>
          </a:prstGeom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id="{0C2227DB-D1E4-E744-8B7C-ABE6DD03E7CC}"/>
              </a:ext>
            </a:extLst>
          </p:cNvPr>
          <p:cNvSpPr txBox="1">
            <a:spLocks/>
          </p:cNvSpPr>
          <p:nvPr/>
        </p:nvSpPr>
        <p:spPr>
          <a:xfrm>
            <a:off x="804042" y="584200"/>
            <a:ext cx="9085313" cy="641937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</a:pP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4. Click either one of “Online IDE” buttons to launch Web IDE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929A825-268C-9342-A135-4F1FC8606DE1}"/>
              </a:ext>
            </a:extLst>
          </p:cNvPr>
          <p:cNvSpPr/>
          <p:nvPr/>
        </p:nvSpPr>
        <p:spPr>
          <a:xfrm>
            <a:off x="4239795" y="5967663"/>
            <a:ext cx="878305" cy="33153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F54F33E-3FBA-234B-8153-8D22F292F27B}"/>
              </a:ext>
            </a:extLst>
          </p:cNvPr>
          <p:cNvSpPr/>
          <p:nvPr/>
        </p:nvSpPr>
        <p:spPr>
          <a:xfrm>
            <a:off x="4239794" y="5487554"/>
            <a:ext cx="878305" cy="33153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184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F3E6957B-54CB-2947-8D2F-CD51641FF123}"/>
              </a:ext>
            </a:extLst>
          </p:cNvPr>
          <p:cNvSpPr txBox="1">
            <a:spLocks/>
          </p:cNvSpPr>
          <p:nvPr/>
        </p:nvSpPr>
        <p:spPr>
          <a:xfrm>
            <a:off x="804042" y="584200"/>
            <a:ext cx="9085313" cy="641937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3200" spc="-5" dirty="0">
                <a:latin typeface="Arial" panose="020B0604020202020204" pitchFamily="34" charset="0"/>
                <a:cs typeface="Arial" panose="020B0604020202020204" pitchFamily="34" charset="0"/>
              </a:rPr>
              <a:t>. The u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ser interface of the Web</a:t>
            </a:r>
            <a:r>
              <a:rPr lang="en-US" sz="3200" spc="-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IDE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8921EC-F4BE-5944-A377-A4C1F27D3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698" y="1279997"/>
            <a:ext cx="9144000" cy="570500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B979A664-174B-A747-B541-61AD63A37938}"/>
              </a:ext>
            </a:extLst>
          </p:cNvPr>
          <p:cNvSpPr txBox="1">
            <a:spLocks/>
          </p:cNvSpPr>
          <p:nvPr/>
        </p:nvSpPr>
        <p:spPr>
          <a:xfrm>
            <a:off x="804042" y="584200"/>
            <a:ext cx="9085313" cy="641937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</a:pP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6. The folder structure of the testing project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CFEA56-A59A-B343-862E-89DD307AF1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5100" y="1226137"/>
            <a:ext cx="6496049" cy="5969033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BE3B403-8BBE-DD45-B3C8-8ED2BE9FA3BB}"/>
              </a:ext>
            </a:extLst>
          </p:cNvPr>
          <p:cNvSpPr/>
          <p:nvPr/>
        </p:nvSpPr>
        <p:spPr>
          <a:xfrm>
            <a:off x="4468393" y="3251200"/>
            <a:ext cx="2326107" cy="1417782"/>
          </a:xfrm>
          <a:prstGeom prst="roundRect">
            <a:avLst>
              <a:gd name="adj" fmla="val 5184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46EBF5C-50B8-F74E-98CC-11F96AAF6756}"/>
              </a:ext>
            </a:extLst>
          </p:cNvPr>
          <p:cNvSpPr/>
          <p:nvPr/>
        </p:nvSpPr>
        <p:spPr>
          <a:xfrm>
            <a:off x="4468393" y="4699000"/>
            <a:ext cx="2478507" cy="1295400"/>
          </a:xfrm>
          <a:prstGeom prst="roundRect">
            <a:avLst>
              <a:gd name="adj" fmla="val 5184"/>
            </a:avLst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0A25EE-F91E-ED46-946D-61E9CA33AA01}"/>
              </a:ext>
            </a:extLst>
          </p:cNvPr>
          <p:cNvSpPr txBox="1"/>
          <p:nvPr/>
        </p:nvSpPr>
        <p:spPr>
          <a:xfrm>
            <a:off x="222251" y="3251200"/>
            <a:ext cx="3746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source code of the programs you are going to test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684D69-F322-7E44-A78E-1EA4D1F4F121}"/>
              </a:ext>
            </a:extLst>
          </p:cNvPr>
          <p:cNvSpPr txBox="1"/>
          <p:nvPr/>
        </p:nvSpPr>
        <p:spPr>
          <a:xfrm>
            <a:off x="317500" y="4821780"/>
            <a:ext cx="3746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testing source file where you implement your own test cases</a:t>
            </a:r>
          </a:p>
        </p:txBody>
      </p:sp>
    </p:spTree>
    <p:extLst>
      <p:ext uri="{BB962C8B-B14F-4D97-AF65-F5344CB8AC3E}">
        <p14:creationId xmlns:p14="http://schemas.microsoft.com/office/powerpoint/2010/main" val="33628531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CE3C46-CC0E-B540-AE18-D743135F9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9578" y="1226137"/>
            <a:ext cx="6824354" cy="4576650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B979A664-174B-A747-B541-61AD63A37938}"/>
              </a:ext>
            </a:extLst>
          </p:cNvPr>
          <p:cNvSpPr txBox="1">
            <a:spLocks/>
          </p:cNvSpPr>
          <p:nvPr/>
        </p:nvSpPr>
        <p:spPr>
          <a:xfrm>
            <a:off x="804042" y="584200"/>
            <a:ext cx="9085313" cy="641937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</a:pP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7. The test</a:t>
            </a:r>
            <a:r>
              <a:rPr lang="zh-CN" alt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cases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BE3B403-8BBE-DD45-B3C8-8ED2BE9FA3BB}"/>
              </a:ext>
            </a:extLst>
          </p:cNvPr>
          <p:cNvSpPr/>
          <p:nvPr/>
        </p:nvSpPr>
        <p:spPr>
          <a:xfrm>
            <a:off x="6565900" y="3513124"/>
            <a:ext cx="3505200" cy="1566875"/>
          </a:xfrm>
          <a:prstGeom prst="roundRect">
            <a:avLst>
              <a:gd name="adj" fmla="val 5184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0A25EE-F91E-ED46-946D-61E9CA33AA01}"/>
              </a:ext>
            </a:extLst>
          </p:cNvPr>
          <p:cNvSpPr txBox="1"/>
          <p:nvPr/>
        </p:nvSpPr>
        <p:spPr>
          <a:xfrm>
            <a:off x="3466236" y="5918200"/>
            <a:ext cx="49573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More information about the branch coverage and mutation score can be found at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here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7814BD-00E9-B34D-8CA6-6A915395BDA4}"/>
              </a:ext>
            </a:extLst>
          </p:cNvPr>
          <p:cNvSpPr txBox="1"/>
          <p:nvPr/>
        </p:nvSpPr>
        <p:spPr>
          <a:xfrm>
            <a:off x="241301" y="1153110"/>
            <a:ext cx="289559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Write your test cases using JUnit assertions.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E.g., The default test case calls “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isTriangle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” function and verify its return value.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assertion is required to evaluate your mutation score.</a:t>
            </a:r>
          </a:p>
        </p:txBody>
      </p:sp>
    </p:spTree>
    <p:extLst>
      <p:ext uri="{BB962C8B-B14F-4D97-AF65-F5344CB8AC3E}">
        <p14:creationId xmlns:p14="http://schemas.microsoft.com/office/powerpoint/2010/main" val="31395332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698" y="1422400"/>
            <a:ext cx="9144000" cy="5231586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B979A664-174B-A747-B541-61AD63A37938}"/>
              </a:ext>
            </a:extLst>
          </p:cNvPr>
          <p:cNvSpPr txBox="1">
            <a:spLocks/>
          </p:cNvSpPr>
          <p:nvPr/>
        </p:nvSpPr>
        <p:spPr>
          <a:xfrm>
            <a:off x="804042" y="584200"/>
            <a:ext cx="9085313" cy="641937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</a:pP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8. Click “Run” button to execute your test cases</a:t>
            </a:r>
            <a:b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63690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999" y="2565400"/>
            <a:ext cx="8153402" cy="4803846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B5B26459-4840-1743-8C41-278A8D0CBA87}"/>
              </a:ext>
            </a:extLst>
          </p:cNvPr>
          <p:cNvSpPr txBox="1">
            <a:spLocks/>
          </p:cNvSpPr>
          <p:nvPr/>
        </p:nvSpPr>
        <p:spPr>
          <a:xfrm>
            <a:off x="804042" y="584200"/>
            <a:ext cx="9085313" cy="152400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63550" indent="-450850">
              <a:lnSpc>
                <a:spcPct val="100000"/>
              </a:lnSpc>
            </a:pP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9. Click Button “Submit” to submit to the server</a:t>
            </a:r>
            <a:b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(Clicking Submit button will upload your file to the server, while clicking Run button will not. Submit will be slower than Run)</a:t>
            </a:r>
          </a:p>
        </p:txBody>
      </p:sp>
    </p:spTree>
    <p:extLst>
      <p:ext uri="{BB962C8B-B14F-4D97-AF65-F5344CB8AC3E}">
        <p14:creationId xmlns:p14="http://schemas.microsoft.com/office/powerpoint/2010/main" val="369287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698" y="1727200"/>
            <a:ext cx="9144000" cy="5387490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B5B26459-4840-1743-8C41-278A8D0CBA87}"/>
              </a:ext>
            </a:extLst>
          </p:cNvPr>
          <p:cNvSpPr txBox="1">
            <a:spLocks/>
          </p:cNvSpPr>
          <p:nvPr/>
        </p:nvSpPr>
        <p:spPr>
          <a:xfrm>
            <a:off x="804042" y="584200"/>
            <a:ext cx="9085313" cy="99060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63550" indent="-450850">
              <a:lnSpc>
                <a:spcPct val="100000"/>
              </a:lnSpc>
            </a:pP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10. Make sure that you click Submit at least once before the end of the contest</a:t>
            </a:r>
          </a:p>
        </p:txBody>
      </p:sp>
    </p:spTree>
    <p:extLst>
      <p:ext uri="{BB962C8B-B14F-4D97-AF65-F5344CB8AC3E}">
        <p14:creationId xmlns:p14="http://schemas.microsoft.com/office/powerpoint/2010/main" val="32292892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698" y="1727200"/>
            <a:ext cx="9144000" cy="5332826"/>
          </a:xfrm>
          <a:prstGeom prst="rect">
            <a:avLst/>
          </a:prstGeom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531C7C40-2DE0-634F-AB66-0F0D1684511D}"/>
              </a:ext>
            </a:extLst>
          </p:cNvPr>
          <p:cNvSpPr txBox="1">
            <a:spLocks/>
          </p:cNvSpPr>
          <p:nvPr/>
        </p:nvSpPr>
        <p:spPr>
          <a:xfrm>
            <a:off x="804042" y="584200"/>
            <a:ext cx="9085313" cy="99060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93738" indent="-681038">
              <a:lnSpc>
                <a:spcPct val="100000"/>
              </a:lnSpc>
            </a:pP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11. Click score to view your current code coverage achievements</a:t>
            </a:r>
          </a:p>
        </p:txBody>
      </p:sp>
    </p:spTree>
    <p:extLst>
      <p:ext uri="{BB962C8B-B14F-4D97-AF65-F5344CB8AC3E}">
        <p14:creationId xmlns:p14="http://schemas.microsoft.com/office/powerpoint/2010/main" val="1554302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32643" y="2924554"/>
            <a:ext cx="8712200" cy="154584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algn="ctr">
              <a:lnSpc>
                <a:spcPts val="6090"/>
              </a:lnSpc>
            </a:pPr>
            <a:r>
              <a:rPr lang="en-US" altLang="zh-CN" sz="5000" dirty="0">
                <a:latin typeface="Arial" panose="020B0604020202020204" pitchFamily="34" charset="0"/>
                <a:cs typeface="Arial" panose="020B0604020202020204" pitchFamily="34" charset="0"/>
              </a:rPr>
              <a:t>Register a MOOCTEST Account </a:t>
            </a:r>
            <a:endParaRPr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9023" y="771144"/>
            <a:ext cx="1336547" cy="14698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9964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7361D7-1A47-B245-831B-58A543549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250" y="2565400"/>
            <a:ext cx="7708900" cy="4809634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6E39D32-037E-1F4C-B7F1-20A6217F49B0}"/>
              </a:ext>
            </a:extLst>
          </p:cNvPr>
          <p:cNvSpPr/>
          <p:nvPr/>
        </p:nvSpPr>
        <p:spPr>
          <a:xfrm>
            <a:off x="8470900" y="3138906"/>
            <a:ext cx="381000" cy="381000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33C90EA-CC7E-C049-BA5F-F4A40D31190E}"/>
              </a:ext>
            </a:extLst>
          </p:cNvPr>
          <p:cNvCxnSpPr>
            <a:cxnSpLocks/>
            <a:endCxn id="6" idx="3"/>
          </p:cNvCxnSpPr>
          <p:nvPr/>
        </p:nvCxnSpPr>
        <p:spPr>
          <a:xfrm flipV="1">
            <a:off x="7785100" y="3464110"/>
            <a:ext cx="741596" cy="777690"/>
          </a:xfrm>
          <a:prstGeom prst="straightConnector1">
            <a:avLst/>
          </a:prstGeom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" name="标题 1">
            <a:extLst>
              <a:ext uri="{FF2B5EF4-FFF2-40B4-BE49-F238E27FC236}">
                <a16:creationId xmlns:a16="http://schemas.microsoft.com/office/drawing/2014/main" id="{B8294FDB-93F3-6141-91F5-45654DBFA613}"/>
              </a:ext>
            </a:extLst>
          </p:cNvPr>
          <p:cNvSpPr txBox="1">
            <a:spLocks/>
          </p:cNvSpPr>
          <p:nvPr/>
        </p:nvSpPr>
        <p:spPr>
          <a:xfrm>
            <a:off x="804042" y="584200"/>
            <a:ext cx="9085313" cy="641937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66725" indent="-466725"/>
            <a:r>
              <a:rPr lang="en-US" sz="3200" spc="-79" dirty="0">
                <a:latin typeface="Arial" panose="020B0604020202020204" pitchFamily="34" charset="0"/>
                <a:cs typeface="Arial" panose="020B0604020202020204" pitchFamily="34" charset="0"/>
              </a:rPr>
              <a:t>1.</a:t>
            </a:r>
            <a:r>
              <a:rPr lang="en-US" altLang="zh-CN" sz="3200" spc="-79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spc="-79" dirty="0">
                <a:latin typeface="Arial" panose="020B0604020202020204" pitchFamily="34" charset="0"/>
                <a:cs typeface="Arial" panose="020B0604020202020204" pitchFamily="34" charset="0"/>
              </a:rPr>
              <a:t>Go to website </a:t>
            </a:r>
            <a:r>
              <a:rPr lang="en-US" sz="3200" spc="-7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3200" spc="-7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www.mooctest.net</a:t>
            </a:r>
            <a:r>
              <a:rPr lang="en-US" sz="3200" spc="-7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altLang="zh-CN" sz="3200" spc="-61" dirty="0">
                <a:latin typeface="Arial" panose="020B0604020202020204" pitchFamily="34" charset="0"/>
                <a:cs typeface="Arial" panose="020B0604020202020204" pitchFamily="34" charset="0"/>
              </a:rPr>
              <a:t> and change the language to English by clicking the button on the top right corner</a:t>
            </a:r>
            <a:br>
              <a:rPr lang="en-US" altLang="zh-CN" sz="3200" spc="-6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782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B75718-A945-2C4F-940D-A29FE3898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484" y="1425326"/>
            <a:ext cx="9526425" cy="59436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6E39D32-037E-1F4C-B7F1-20A6217F49B0}"/>
              </a:ext>
            </a:extLst>
          </p:cNvPr>
          <p:cNvSpPr/>
          <p:nvPr/>
        </p:nvSpPr>
        <p:spPr>
          <a:xfrm>
            <a:off x="5727700" y="4470400"/>
            <a:ext cx="381000" cy="381000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33C90EA-CC7E-C049-BA5F-F4A40D31190E}"/>
              </a:ext>
            </a:extLst>
          </p:cNvPr>
          <p:cNvCxnSpPr>
            <a:cxnSpLocks/>
            <a:endCxn id="6" idx="3"/>
          </p:cNvCxnSpPr>
          <p:nvPr/>
        </p:nvCxnSpPr>
        <p:spPr>
          <a:xfrm flipV="1">
            <a:off x="5041900" y="4795604"/>
            <a:ext cx="741596" cy="777690"/>
          </a:xfrm>
          <a:prstGeom prst="straightConnector1">
            <a:avLst/>
          </a:prstGeom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标题 1">
            <a:extLst>
              <a:ext uri="{FF2B5EF4-FFF2-40B4-BE49-F238E27FC236}">
                <a16:creationId xmlns:a16="http://schemas.microsoft.com/office/drawing/2014/main" id="{67E96F13-7A99-3940-9432-13B678B38DAA}"/>
              </a:ext>
            </a:extLst>
          </p:cNvPr>
          <p:cNvSpPr txBox="1">
            <a:spLocks/>
          </p:cNvSpPr>
          <p:nvPr/>
        </p:nvSpPr>
        <p:spPr>
          <a:xfrm>
            <a:off x="804042" y="584200"/>
            <a:ext cx="9085313" cy="641937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spc="-79" dirty="0">
                <a:latin typeface="Arial" panose="020B0604020202020204" pitchFamily="34" charset="0"/>
                <a:cs typeface="Arial" panose="020B0604020202020204" pitchFamily="34" charset="0"/>
              </a:rPr>
              <a:t>2. Click register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884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04042" y="584200"/>
            <a:ext cx="9085313" cy="641937"/>
          </a:xfrm>
        </p:spPr>
        <p:txBody>
          <a:bodyPr/>
          <a:lstStyle/>
          <a:p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3. Register using your real name and email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163" y="1731545"/>
            <a:ext cx="3805069" cy="518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21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32643" y="2924555"/>
            <a:ext cx="8712200" cy="77343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 algn="ctr">
              <a:lnSpc>
                <a:spcPts val="6090"/>
              </a:lnSpc>
            </a:pPr>
            <a:r>
              <a:rPr lang="en-US" sz="5000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altLang="zh-CN" sz="5000" dirty="0">
                <a:latin typeface="Arial" panose="020B0604020202020204" pitchFamily="34" charset="0"/>
                <a:cs typeface="Arial" panose="020B0604020202020204" pitchFamily="34" charset="0"/>
              </a:rPr>
              <a:t>ractice via Sample Programs</a:t>
            </a:r>
            <a:endParaRPr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9023" y="771144"/>
            <a:ext cx="1336547" cy="14698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1953" y="1803400"/>
            <a:ext cx="7329487" cy="4860526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62EBD3BA-606C-0243-A262-3AB575B35A43}"/>
              </a:ext>
            </a:extLst>
          </p:cNvPr>
          <p:cNvSpPr txBox="1">
            <a:spLocks/>
          </p:cNvSpPr>
          <p:nvPr/>
        </p:nvSpPr>
        <p:spPr>
          <a:xfrm>
            <a:off x="804042" y="584200"/>
            <a:ext cx="9085313" cy="641937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spc="-155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3200" spc="-160" dirty="0">
                <a:latin typeface="Arial" panose="020B0604020202020204" pitchFamily="34" charset="0"/>
                <a:cs typeface="Arial" panose="020B0604020202020204" pitchFamily="34" charset="0"/>
              </a:rPr>
              <a:t>. Login your account and c</a:t>
            </a:r>
            <a:r>
              <a:rPr lang="en-US" altLang="zh-CN" sz="3200" spc="-160" dirty="0">
                <a:latin typeface="Arial" panose="020B0604020202020204" pitchFamily="34" charset="0"/>
                <a:cs typeface="Arial" panose="020B0604020202020204" pitchFamily="34" charset="0"/>
              </a:rPr>
              <a:t>lick “Join” button in “Class” page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2579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8235" y="2870200"/>
            <a:ext cx="5876925" cy="3000375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4656A356-9FD8-1246-AE88-1AA400CB5AE9}"/>
              </a:ext>
            </a:extLst>
          </p:cNvPr>
          <p:cNvSpPr txBox="1">
            <a:spLocks/>
          </p:cNvSpPr>
          <p:nvPr/>
        </p:nvSpPr>
        <p:spPr>
          <a:xfrm>
            <a:off x="804042" y="584200"/>
            <a:ext cx="9085313" cy="641937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42913" indent="-442913"/>
            <a:r>
              <a:rPr lang="en-US" sz="3200" spc="-130" dirty="0">
                <a:latin typeface="Arial" panose="020B0604020202020204" pitchFamily="34" charset="0"/>
                <a:cs typeface="Arial" panose="020B0604020202020204" pitchFamily="34" charset="0"/>
              </a:rPr>
              <a:t>2. Enter Class number: 906</a:t>
            </a:r>
            <a:br>
              <a:rPr lang="en-US" sz="3200" spc="-13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spc="-130" dirty="0">
                <a:latin typeface="Arial" panose="020B0604020202020204" pitchFamily="34" charset="0"/>
                <a:cs typeface="Arial" panose="020B0604020202020204" pitchFamily="34" charset="0"/>
              </a:rPr>
              <a:t>Teacher’s  name: MOOCTEST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65696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125" y="2641600"/>
            <a:ext cx="8715375" cy="2895600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08C3EBCF-4CB3-1740-8ED8-5C2A02097CE7}"/>
              </a:ext>
            </a:extLst>
          </p:cNvPr>
          <p:cNvSpPr txBox="1">
            <a:spLocks/>
          </p:cNvSpPr>
          <p:nvPr/>
        </p:nvSpPr>
        <p:spPr>
          <a:xfrm>
            <a:off x="804042" y="584200"/>
            <a:ext cx="9085313" cy="641937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42913" indent="-442913"/>
            <a:r>
              <a:rPr lang="en-US" sz="320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3200" spc="-5">
                <a:latin typeface="Arial" panose="020B0604020202020204" pitchFamily="34" charset="0"/>
                <a:cs typeface="Arial" panose="020B0604020202020204" pitchFamily="34" charset="0"/>
              </a:rPr>
              <a:t>. Click “QRS 2019 Exercise” in Page “Exercise”</a:t>
            </a:r>
            <a:endParaRPr lang="zh-CN" alt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487</TotalTime>
  <Words>262</Words>
  <Application>Microsoft Macintosh PowerPoint</Application>
  <PresentationFormat>Custom</PresentationFormat>
  <Paragraphs>27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3. Register using your real name and email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&lt;433A5C55736572735C616C6C656E5C4465736B746F705CD6B8C4CF5CBFAAB7A2D5DFB2E2CAD4D6B8C4CF2E70707478&gt;</dc:title>
  <dc:creator>allen</dc:creator>
  <cp:lastModifiedBy>Hu, Linghuan</cp:lastModifiedBy>
  <cp:revision>57</cp:revision>
  <dcterms:created xsi:type="dcterms:W3CDTF">2018-10-12T06:29:44Z</dcterms:created>
  <dcterms:modified xsi:type="dcterms:W3CDTF">2019-07-21T04:34:09Z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2018-05-15T00:00:00Z</vt:filetime>
  </property>
  <property fmtid="{D5CDD505-2E9C-101B-9397-08002B2CF9AE}" pid="3" name="LastSaved">
    <vt:filetime>2018-10-11T00:00:00Z</vt:filetime>
  </property>
</Properties>
</file>